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97" r:id="rId3"/>
    <p:sldId id="265" r:id="rId4"/>
    <p:sldId id="266" r:id="rId5"/>
    <p:sldId id="267" r:id="rId6"/>
    <p:sldId id="268" r:id="rId7"/>
    <p:sldId id="270" r:id="rId8"/>
    <p:sldId id="271" r:id="rId9"/>
    <p:sldId id="272" r:id="rId10"/>
    <p:sldId id="264" r:id="rId11"/>
    <p:sldId id="26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99" r:id="rId26"/>
    <p:sldId id="300" r:id="rId27"/>
    <p:sldId id="301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3" r:id="rId37"/>
    <p:sldId id="296" r:id="rId38"/>
    <p:sldId id="302" r:id="rId39"/>
    <p:sldId id="303" r:id="rId40"/>
    <p:sldId id="304" r:id="rId41"/>
    <p:sldId id="298" r:id="rId4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87813" autoAdjust="0"/>
  </p:normalViewPr>
  <p:slideViewPr>
    <p:cSldViewPr>
      <p:cViewPr varScale="1">
        <p:scale>
          <a:sx n="78" d="100"/>
          <a:sy n="78" d="100"/>
        </p:scale>
        <p:origin x="-157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F57FC-B3FF-4DF2-9417-962901C07B3B}" type="datetimeFigureOut">
              <a:rPr lang="sv-SE" smtClean="0"/>
              <a:t>2014-10-24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A53A7-64CD-4D0E-AAE8-1AC9C79D708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655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9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DC775-C904-476C-9DE4-DB887465FB7D}" type="datetime1">
              <a:rPr lang="sv-SE" smtClean="0"/>
              <a:t>2014-10-24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Bildobjekt 7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60648"/>
            <a:ext cx="1656184" cy="8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8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1434354"/>
          </a:xfrm>
          <a:prstGeom prst="rect">
            <a:avLst/>
          </a:prstGeom>
          <a:solidFill>
            <a:srgbClr val="0094CA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94C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4pPr>
              <a:defRPr sz="1800"/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sv-SE" dirty="0" smtClean="0"/>
              <a:t>Click to edit Master text styles</a:t>
            </a:r>
          </a:p>
          <a:p>
            <a:pPr lvl="1"/>
            <a:r>
              <a:rPr lang="sv-SE" dirty="0" smtClean="0"/>
              <a:t>Second level</a:t>
            </a:r>
          </a:p>
          <a:p>
            <a:pPr lvl="2"/>
            <a:r>
              <a:rPr lang="sv-SE" dirty="0" smtClean="0"/>
              <a:t>Third level</a:t>
            </a:r>
          </a:p>
          <a:p>
            <a:pPr lvl="3"/>
            <a:r>
              <a:rPr lang="sv-SE" dirty="0" smtClean="0"/>
              <a:t>Fourth level</a:t>
            </a:r>
          </a:p>
          <a:p>
            <a:pPr lvl="4"/>
            <a:r>
              <a:rPr lang="sv-SE" dirty="0" smtClean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81616-3D3F-49B7-9607-5E938DA68CBD}" type="datetime1">
              <a:rPr lang="sv-SE" smtClean="0"/>
              <a:t>2014-10-24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7784" y="6356350"/>
            <a:ext cx="3888432" cy="365125"/>
          </a:xfrm>
        </p:spPr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5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08" y="319530"/>
            <a:ext cx="1370480" cy="7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9144000" cy="1434354"/>
          </a:xfrm>
          <a:prstGeom prst="rect">
            <a:avLst/>
          </a:prstGeom>
          <a:solidFill>
            <a:srgbClr val="0094CA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94C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5FDC-9C4D-473D-A9D2-3EA8F2E7D9E7}" type="datetime1">
              <a:rPr lang="sv-SE" smtClean="0"/>
              <a:t>2014-10-24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7784" y="6356350"/>
            <a:ext cx="3888432" cy="365125"/>
          </a:xfrm>
        </p:spPr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objekt 5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08" y="319530"/>
            <a:ext cx="1370480" cy="7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0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6"/>
          <p:cNvSpPr/>
          <p:nvPr userDrawn="1"/>
        </p:nvSpPr>
        <p:spPr>
          <a:xfrm>
            <a:off x="0" y="0"/>
            <a:ext cx="9144000" cy="1434354"/>
          </a:xfrm>
          <a:prstGeom prst="rect">
            <a:avLst/>
          </a:prstGeom>
          <a:solidFill>
            <a:srgbClr val="0094CA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94C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Click to edit Master text styles</a:t>
            </a:r>
          </a:p>
          <a:p>
            <a:pPr lvl="1"/>
            <a:r>
              <a:rPr lang="sv-SE" dirty="0" smtClean="0"/>
              <a:t>Second level</a:t>
            </a:r>
          </a:p>
          <a:p>
            <a:pPr lvl="2"/>
            <a:r>
              <a:rPr lang="sv-SE" dirty="0" smtClean="0"/>
              <a:t>Third level</a:t>
            </a:r>
          </a:p>
          <a:p>
            <a:pPr lvl="3"/>
            <a:r>
              <a:rPr lang="sv-SE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Click to edit Master text styles</a:t>
            </a:r>
          </a:p>
          <a:p>
            <a:pPr lvl="1"/>
            <a:r>
              <a:rPr lang="sv-SE" dirty="0" smtClean="0"/>
              <a:t>Second level</a:t>
            </a:r>
          </a:p>
          <a:p>
            <a:pPr lvl="2"/>
            <a:r>
              <a:rPr lang="sv-SE" dirty="0" smtClean="0"/>
              <a:t>Third level</a:t>
            </a:r>
          </a:p>
          <a:p>
            <a:pPr lvl="3"/>
            <a:r>
              <a:rPr lang="sv-SE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416A-40C7-499A-BAAE-CEC3C1B729FF}" type="datetime1">
              <a:rPr lang="sv-SE" smtClean="0"/>
              <a:t>2014-10-24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7" descr="ESS-vit-logg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62" y="260648"/>
            <a:ext cx="1359826" cy="7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B660C-1C44-4746-A6A3-3C7ABE122F67}" type="datetime1">
              <a:rPr lang="sv-SE" smtClean="0"/>
              <a:t>2014-10-24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9C468-3897-420B-94F5-69A4DE825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1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A01E5-2134-4F89-BC9B-0500DBE67157}" type="datetime1">
              <a:rPr lang="sv-SE" smtClean="0"/>
              <a:t>2014-10-24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115BC-487E-4422-894C-CB7CD3E7922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40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664295"/>
          </a:xfrm>
        </p:spPr>
        <p:txBody>
          <a:bodyPr>
            <a:normAutofit/>
          </a:bodyPr>
          <a:lstStyle/>
          <a:p>
            <a:pPr algn="ctr"/>
            <a:r>
              <a:rPr lang="en-GB" sz="4000" dirty="0" err="1" smtClean="0"/>
              <a:t>LinacLego</a:t>
            </a:r>
            <a:endParaRPr lang="en-GB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20168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Dave McGinnis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</a:rPr>
              <a:t>Chief Engineer / Accelerator Division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5949280"/>
            <a:ext cx="4572000" cy="6032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600" dirty="0" smtClean="0">
                <a:solidFill>
                  <a:srgbClr val="FFFFFF"/>
                </a:solidFill>
              </a:rPr>
              <a:t>www.europeanspallationsource.se</a:t>
            </a:r>
          </a:p>
          <a:p>
            <a:pPr algn="ctr"/>
            <a:r>
              <a:rPr lang="en-GB" sz="1400" dirty="0" smtClean="0">
                <a:solidFill>
                  <a:srgbClr val="FFFFFF"/>
                </a:solidFill>
              </a:rPr>
              <a:t>October 24, 2014</a:t>
            </a:r>
          </a:p>
        </p:txBody>
      </p:sp>
    </p:spTree>
    <p:extLst>
      <p:ext uri="{BB962C8B-B14F-4D97-AF65-F5344CB8AC3E}">
        <p14:creationId xmlns:p14="http://schemas.microsoft.com/office/powerpoint/2010/main" val="13946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Lattice Release </a:t>
            </a:r>
            <a:r>
              <a:rPr lang="en-US" dirty="0" err="1" smtClean="0"/>
              <a:t>WorkFlow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10</a:t>
            </a:fld>
            <a:endParaRPr lang="sv-SE"/>
          </a:p>
        </p:txBody>
      </p:sp>
      <p:grpSp>
        <p:nvGrpSpPr>
          <p:cNvPr id="49" name="Group 48"/>
          <p:cNvGrpSpPr/>
          <p:nvPr/>
        </p:nvGrpSpPr>
        <p:grpSpPr>
          <a:xfrm>
            <a:off x="1751893" y="2009798"/>
            <a:ext cx="5941927" cy="3670667"/>
            <a:chOff x="1063037" y="2348880"/>
            <a:chExt cx="5941927" cy="3670667"/>
          </a:xfrm>
        </p:grpSpPr>
        <p:sp>
          <p:nvSpPr>
            <p:cNvPr id="6" name="TextBox 5"/>
            <p:cNvSpPr txBox="1"/>
            <p:nvPr/>
          </p:nvSpPr>
          <p:spPr>
            <a:xfrm>
              <a:off x="1085733" y="3414312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TraceWin</a:t>
              </a:r>
              <a:r>
                <a:rPr lang="en-US" dirty="0" smtClean="0"/>
                <a:t> File</a:t>
              </a:r>
            </a:p>
            <a:p>
              <a:pPr algn="ctr"/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82697" y="3414312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Linac</a:t>
              </a:r>
              <a:r>
                <a:rPr lang="en-US" dirty="0" smtClean="0"/>
                <a:t> Lego</a:t>
              </a:r>
            </a:p>
            <a:p>
              <a:pPr algn="ctr"/>
              <a:r>
                <a:rPr lang="en-US" dirty="0" smtClean="0"/>
                <a:t>XML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3037" y="4428153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Lattice Plots</a:t>
              </a:r>
            </a:p>
            <a:p>
              <a:pPr algn="ctr"/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4804" y="3407549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Engineering</a:t>
              </a:r>
            </a:p>
            <a:p>
              <a:pPr algn="ctr"/>
              <a:r>
                <a:rPr lang="en-US" dirty="0" smtClean="0"/>
                <a:t>Reports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76089" y="2348880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Baseline</a:t>
              </a:r>
            </a:p>
            <a:p>
              <a:pPr algn="ctr"/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49028" y="4395351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TraceWin</a:t>
              </a:r>
              <a:r>
                <a:rPr lang="en-US" dirty="0" smtClean="0"/>
                <a:t> File</a:t>
              </a:r>
            </a:p>
            <a:p>
              <a:pPr algn="ctr"/>
              <a:endParaRPr lang="en-GB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51301" y="5366960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Lattice Plots</a:t>
              </a:r>
            </a:p>
            <a:p>
              <a:pPr algn="ctr"/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089" y="5373216"/>
              <a:ext cx="1440160" cy="6463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effectLst>
              <a:softEdge rad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ompare</a:t>
              </a:r>
            </a:p>
            <a:p>
              <a:pPr algn="ctr"/>
              <a:endParaRPr lang="en-GB" dirty="0"/>
            </a:p>
          </p:txBody>
        </p:sp>
        <p:cxnSp>
          <p:nvCxnSpPr>
            <p:cNvPr id="23" name="Straight Arrow Connector 22"/>
            <p:cNvCxnSpPr>
              <a:endCxn id="7" idx="1"/>
            </p:cNvCxnSpPr>
            <p:nvPr/>
          </p:nvCxnSpPr>
          <p:spPr>
            <a:xfrm>
              <a:off x="2525893" y="3737477"/>
              <a:ext cx="756804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7" idx="3"/>
            </p:cNvCxnSpPr>
            <p:nvPr/>
          </p:nvCxnSpPr>
          <p:spPr>
            <a:xfrm>
              <a:off x="4722857" y="3737478"/>
              <a:ext cx="848376" cy="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7" idx="2"/>
              <a:endCxn id="11" idx="1"/>
            </p:cNvCxnSpPr>
            <p:nvPr/>
          </p:nvCxnSpPr>
          <p:spPr>
            <a:xfrm rot="16200000" flipH="1">
              <a:off x="4446965" y="3616454"/>
              <a:ext cx="657874" cy="1546251"/>
            </a:xfrm>
            <a:prstGeom prst="bentConnector2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10" idx="1"/>
              <a:endCxn id="6" idx="0"/>
            </p:cNvCxnSpPr>
            <p:nvPr/>
          </p:nvCxnSpPr>
          <p:spPr>
            <a:xfrm rot="10800000" flipV="1">
              <a:off x="1805813" y="2672046"/>
              <a:ext cx="1470276" cy="742266"/>
            </a:xfrm>
            <a:prstGeom prst="bentConnector2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2"/>
              <a:endCxn id="12" idx="0"/>
            </p:cNvCxnSpPr>
            <p:nvPr/>
          </p:nvCxnSpPr>
          <p:spPr>
            <a:xfrm>
              <a:off x="6269108" y="5041682"/>
              <a:ext cx="2273" cy="325278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14" idx="3"/>
            </p:cNvCxnSpPr>
            <p:nvPr/>
          </p:nvCxnSpPr>
          <p:spPr>
            <a:xfrm flipH="1">
              <a:off x="4716249" y="5690125"/>
              <a:ext cx="832779" cy="6257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endCxn id="14" idx="1"/>
            </p:cNvCxnSpPr>
            <p:nvPr/>
          </p:nvCxnSpPr>
          <p:spPr>
            <a:xfrm>
              <a:off x="1783117" y="5074484"/>
              <a:ext cx="1492972" cy="621898"/>
            </a:xfrm>
            <a:prstGeom prst="bentConnector3">
              <a:avLst>
                <a:gd name="adj1" fmla="val -359"/>
              </a:avLst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7" idx="0"/>
              <a:endCxn id="10" idx="2"/>
            </p:cNvCxnSpPr>
            <p:nvPr/>
          </p:nvCxnSpPr>
          <p:spPr>
            <a:xfrm flipH="1" flipV="1">
              <a:off x="3996169" y="2995211"/>
              <a:ext cx="6608" cy="419101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8" idx="0"/>
            </p:cNvCxnSpPr>
            <p:nvPr/>
          </p:nvCxnSpPr>
          <p:spPr>
            <a:xfrm>
              <a:off x="1783117" y="4060643"/>
              <a:ext cx="0" cy="367510"/>
            </a:xfrm>
            <a:prstGeom prst="straightConnector1">
              <a:avLst/>
            </a:prstGeom>
            <a:ln w="476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5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LinacLego</a:t>
            </a:r>
            <a:r>
              <a:rPr lang="en-US" dirty="0"/>
              <a:t> </a:t>
            </a:r>
            <a:r>
              <a:rPr lang="en-US" dirty="0" smtClean="0"/>
              <a:t>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main body of a </a:t>
            </a:r>
            <a:r>
              <a:rPr lang="en-US" dirty="0" err="1"/>
              <a:t>L</a:t>
            </a:r>
            <a:r>
              <a:rPr lang="en-US" dirty="0" err="1" smtClean="0"/>
              <a:t>inacLego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linac</a:t>
            </a:r>
            <a:r>
              <a:rPr lang="en-US" dirty="0"/>
              <a:t>. </a:t>
            </a:r>
            <a:endParaRPr lang="en-GB" dirty="0"/>
          </a:p>
          <a:p>
            <a:pPr lvl="0"/>
            <a:r>
              <a:rPr lang="en-US" dirty="0"/>
              <a:t>A </a:t>
            </a:r>
            <a:r>
              <a:rPr lang="en-US" dirty="0" err="1"/>
              <a:t>linac</a:t>
            </a:r>
            <a:r>
              <a:rPr lang="en-US" dirty="0"/>
              <a:t> is comprised of sections.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in the ESS </a:t>
            </a:r>
            <a:r>
              <a:rPr lang="en-US" dirty="0" err="1"/>
              <a:t>Linac</a:t>
            </a:r>
            <a:r>
              <a:rPr lang="en-US" dirty="0"/>
              <a:t> example of sections are the Spoke section, the Medium Beta section, etc. </a:t>
            </a:r>
            <a:endParaRPr lang="en-GB" dirty="0"/>
          </a:p>
          <a:p>
            <a:pPr lvl="0"/>
            <a:r>
              <a:rPr lang="en-US" dirty="0"/>
              <a:t>A section is comprised of cells.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boundaries of the cells can be arbitrary but is intended as a grouping of components inside a lattice focusing period such as a FODO cell. </a:t>
            </a:r>
            <a:endParaRPr lang="en-GB" dirty="0"/>
          </a:p>
          <a:p>
            <a:pPr lvl="0"/>
            <a:r>
              <a:rPr lang="en-US" dirty="0"/>
              <a:t>A cell is comprised of slots. </a:t>
            </a:r>
            <a:endParaRPr lang="en-US" dirty="0" smtClean="0"/>
          </a:p>
          <a:p>
            <a:pPr lvl="1"/>
            <a:r>
              <a:rPr lang="en-US" dirty="0" smtClean="0"/>
              <a:t>Again</a:t>
            </a:r>
            <a:r>
              <a:rPr lang="en-US" dirty="0"/>
              <a:t>, the definition of slot boundaries is arbitrary but slots are intended to represent an engineering assembly such as a </a:t>
            </a:r>
            <a:r>
              <a:rPr lang="en-US" dirty="0" err="1"/>
              <a:t>cryomodule</a:t>
            </a:r>
            <a:r>
              <a:rPr lang="en-US" dirty="0"/>
              <a:t>.</a:t>
            </a:r>
            <a:endParaRPr lang="en-GB" dirty="0"/>
          </a:p>
          <a:p>
            <a:r>
              <a:rPr lang="en-US" dirty="0"/>
              <a:t>A slot is comprised of beam-line elements </a:t>
            </a:r>
            <a:endParaRPr lang="en-US" dirty="0" smtClean="0"/>
          </a:p>
          <a:p>
            <a:pPr lvl="1"/>
            <a:r>
              <a:rPr lang="en-US" dirty="0" smtClean="0"/>
              <a:t>which </a:t>
            </a:r>
            <a:r>
              <a:rPr lang="en-US" dirty="0"/>
              <a:t>is the fundamental building block of </a:t>
            </a:r>
            <a:r>
              <a:rPr lang="en-US" dirty="0" err="1"/>
              <a:t>LinacLego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beam-line elements have a one-to-one correspondence with the elements in the ASCII lattice input file. Examples of beam-line elements are drifts, </a:t>
            </a:r>
            <a:r>
              <a:rPr lang="en-US" dirty="0" err="1"/>
              <a:t>quadrupoles</a:t>
            </a:r>
            <a:r>
              <a:rPr lang="en-US" dirty="0"/>
              <a:t>, bends, RF cavities, thin </a:t>
            </a:r>
            <a:r>
              <a:rPr lang="en-US" dirty="0" err="1"/>
              <a:t>steerers</a:t>
            </a:r>
            <a:r>
              <a:rPr lang="en-US" dirty="0"/>
              <a:t>, etc.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2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XML Hierarchy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12</a:t>
            </a:fld>
            <a:endParaRPr lang="sv-SE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556792"/>
            <a:ext cx="88582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8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Id’s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element has a user-defined identifier or </a:t>
            </a:r>
            <a:r>
              <a:rPr lang="en-US" i="1" dirty="0"/>
              <a:t>id</a:t>
            </a:r>
            <a:r>
              <a:rPr lang="en-US" dirty="0"/>
              <a:t> attribute.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a single identifier does not have to be </a:t>
            </a:r>
            <a:r>
              <a:rPr lang="en-US" dirty="0" smtClean="0"/>
              <a:t>unique,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collection of identifier attributes should give a unique id.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quadrupole</a:t>
            </a:r>
            <a:r>
              <a:rPr lang="en-US" dirty="0"/>
              <a:t> in the preceding XML example would have the composite id </a:t>
            </a:r>
            <a:r>
              <a:rPr lang="en-US" dirty="0" smtClean="0"/>
              <a:t>of:</a:t>
            </a:r>
            <a:endParaRPr lang="en-GB" dirty="0"/>
          </a:p>
          <a:p>
            <a:pPr lvl="1"/>
            <a:r>
              <a:rPr lang="en-US" i="1" dirty="0" err="1" smtClean="0"/>
              <a:t>sectionA-cellA-slotA-quadB</a:t>
            </a:r>
            <a:endParaRPr lang="en-GB" dirty="0"/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41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XML components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14</a:t>
            </a:fld>
            <a:endParaRPr lang="sv-S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712132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7544" y="5301208"/>
            <a:ext cx="8229600" cy="72008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The dictionary document (.</a:t>
            </a:r>
            <a:r>
              <a:rPr lang="en-GB" dirty="0" err="1"/>
              <a:t>dtd</a:t>
            </a:r>
            <a:r>
              <a:rPr lang="en-GB" dirty="0"/>
              <a:t>) describing the </a:t>
            </a:r>
            <a:r>
              <a:rPr lang="en-GB" dirty="0" err="1"/>
              <a:t>LinacLego</a:t>
            </a:r>
            <a:r>
              <a:rPr lang="en-GB" dirty="0"/>
              <a:t> XML file structure </a:t>
            </a:r>
            <a:r>
              <a:rPr lang="en-GB" dirty="0" smtClean="0"/>
              <a:t>is LinacLego.dtd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1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Element </a:t>
            </a:r>
            <a:r>
              <a:rPr lang="en-US" i="1" dirty="0" smtClean="0"/>
              <a:t>&lt;d&gt;</a:t>
            </a:r>
            <a:endParaRPr lang="en-GB" i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Lattice files contain a large number of </a:t>
            </a:r>
            <a:r>
              <a:rPr lang="en-US" dirty="0" smtClean="0"/>
              <a:t>parameters.</a:t>
            </a:r>
          </a:p>
          <a:p>
            <a:r>
              <a:rPr lang="en-US" dirty="0" smtClean="0"/>
              <a:t>Usually </a:t>
            </a:r>
            <a:r>
              <a:rPr lang="en-US" dirty="0"/>
              <a:t>no description of what these parameters represent or their units can be found </a:t>
            </a:r>
            <a:endParaRPr lang="en-US" dirty="0" smtClean="0"/>
          </a:p>
          <a:p>
            <a:pPr lvl="1"/>
            <a:r>
              <a:rPr lang="en-US" dirty="0" smtClean="0"/>
              <a:t>unless </a:t>
            </a:r>
            <a:r>
              <a:rPr lang="en-US" dirty="0"/>
              <a:t>the user looks in the user manual for the description. </a:t>
            </a:r>
            <a:endParaRPr lang="en-US" dirty="0" smtClean="0"/>
          </a:p>
          <a:p>
            <a:r>
              <a:rPr lang="en-US" dirty="0" smtClean="0"/>
              <a:t>Parameters </a:t>
            </a:r>
            <a:r>
              <a:rPr lang="en-US" dirty="0"/>
              <a:t>in </a:t>
            </a:r>
            <a:r>
              <a:rPr lang="en-US" dirty="0" err="1"/>
              <a:t>LinacLego</a:t>
            </a:r>
            <a:r>
              <a:rPr lang="en-US" dirty="0"/>
              <a:t> are described in a Data Element tag that provides description about the parameter.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15</a:t>
            </a:fld>
            <a:endParaRPr lang="sv-S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229200"/>
            <a:ext cx="7038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0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Beam-line Element </a:t>
            </a:r>
            <a:r>
              <a:rPr lang="en-US" i="1" dirty="0"/>
              <a:t>&lt;</a:t>
            </a:r>
            <a:r>
              <a:rPr lang="en-US" i="1" dirty="0" err="1"/>
              <a:t>ble</a:t>
            </a:r>
            <a:r>
              <a:rPr lang="en-US" i="1" dirty="0"/>
              <a:t>&gt;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16</a:t>
            </a:fld>
            <a:endParaRPr lang="sv-S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59753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5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BeamLineElement</a:t>
            </a:r>
            <a:r>
              <a:rPr lang="en-US" dirty="0"/>
              <a:t> </a:t>
            </a:r>
            <a:r>
              <a:rPr lang="en-US" dirty="0" smtClean="0"/>
              <a:t>Abstract Java Class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17</a:t>
            </a:fld>
            <a:endParaRPr lang="sv-S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/>
          <a:stretch/>
        </p:blipFill>
        <p:spPr bwMode="auto">
          <a:xfrm>
            <a:off x="1008742" y="2060848"/>
            <a:ext cx="6801807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33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BeamLineElement</a:t>
            </a:r>
            <a:r>
              <a:rPr lang="en-US" dirty="0"/>
              <a:t> Abstract Java Class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18</a:t>
            </a:fld>
            <a:endParaRPr lang="sv-S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26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3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Slot </a:t>
            </a:r>
            <a:r>
              <a:rPr lang="en-GB" i="1" dirty="0"/>
              <a:t>&lt;slot&gt;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19</a:t>
            </a:fld>
            <a:endParaRPr lang="sv-S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484784"/>
            <a:ext cx="50101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4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is a software package for designing and documenting a </a:t>
            </a:r>
            <a:r>
              <a:rPr lang="en-US" dirty="0" err="1" smtClean="0"/>
              <a:t>linac</a:t>
            </a:r>
            <a:r>
              <a:rPr lang="en-US" dirty="0" smtClean="0"/>
              <a:t> lattice.</a:t>
            </a:r>
          </a:p>
          <a:p>
            <a:r>
              <a:rPr lang="en-US" dirty="0" smtClean="0"/>
              <a:t>It consists of:</a:t>
            </a:r>
          </a:p>
          <a:p>
            <a:pPr lvl="1"/>
            <a:r>
              <a:rPr lang="en-US" dirty="0" smtClean="0"/>
              <a:t>A set of structured XML files that describe the lattice</a:t>
            </a:r>
          </a:p>
          <a:p>
            <a:pPr lvl="1"/>
            <a:r>
              <a:rPr lang="en-US" dirty="0" smtClean="0"/>
              <a:t>A dictionary (.</a:t>
            </a:r>
            <a:r>
              <a:rPr lang="en-US" dirty="0" err="1" smtClean="0"/>
              <a:t>dtd</a:t>
            </a:r>
            <a:r>
              <a:rPr lang="en-US" dirty="0"/>
              <a:t> </a:t>
            </a:r>
            <a:r>
              <a:rPr lang="en-US" dirty="0" smtClean="0"/>
              <a:t>file) that describes the XML grammar</a:t>
            </a:r>
          </a:p>
          <a:p>
            <a:pPr lvl="1"/>
            <a:r>
              <a:rPr lang="en-US" dirty="0" smtClean="0"/>
              <a:t>27 Java base classes and 11 extended classes to create, read, analyze, parse, and export the XML files</a:t>
            </a:r>
          </a:p>
          <a:p>
            <a:pPr lvl="1"/>
            <a:r>
              <a:rPr lang="en-US" dirty="0" smtClean="0"/>
              <a:t>A Java Swing based graphical user interface</a:t>
            </a:r>
          </a:p>
          <a:p>
            <a:pPr lvl="1"/>
            <a:r>
              <a:rPr lang="en-US" dirty="0" smtClean="0"/>
              <a:t>A GWT web application for viewing the XML files and data reports.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0826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Slot Model </a:t>
            </a:r>
            <a:r>
              <a:rPr lang="en-GB" i="1" dirty="0"/>
              <a:t>&lt;</a:t>
            </a:r>
            <a:r>
              <a:rPr lang="en-GB" i="1" dirty="0" err="1"/>
              <a:t>slotModel</a:t>
            </a:r>
            <a:r>
              <a:rPr lang="en-GB" i="1" dirty="0"/>
              <a:t>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20</a:t>
            </a:fld>
            <a:endParaRPr lang="sv-S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4609663" cy="500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56992"/>
            <a:ext cx="3226718" cy="8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0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</a:t>
            </a:r>
            <a:r>
              <a:rPr lang="en-US" i="1" dirty="0" smtClean="0"/>
              <a:t>&lt;cell&gt;</a:t>
            </a:r>
            <a:endParaRPr lang="en-GB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21</a:t>
            </a:fld>
            <a:endParaRPr lang="sv-S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1182"/>
            <a:ext cx="3688438" cy="17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1628800"/>
            <a:ext cx="4351111" cy="259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06631"/>
            <a:ext cx="4135086" cy="110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7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i="1" dirty="0" smtClean="0"/>
              <a:t>&lt;section&gt;</a:t>
            </a:r>
            <a:endParaRPr lang="en-GB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22</a:t>
            </a:fld>
            <a:endParaRPr lang="sv-S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8388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5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</a:t>
            </a:r>
            <a:r>
              <a:rPr lang="en-US" dirty="0" smtClean="0"/>
              <a:t> </a:t>
            </a:r>
            <a:r>
              <a:rPr lang="en-US" i="1" dirty="0" smtClean="0"/>
              <a:t>&lt;</a:t>
            </a:r>
            <a:r>
              <a:rPr lang="en-US" i="1" dirty="0" err="1" smtClean="0"/>
              <a:t>linac</a:t>
            </a:r>
            <a:r>
              <a:rPr lang="en-US" i="1" dirty="0" smtClean="0"/>
              <a:t>&gt;</a:t>
            </a:r>
            <a:endParaRPr lang="en-GB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23</a:t>
            </a:fld>
            <a:endParaRPr lang="sv-SE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4778832" cy="46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LegoSet</a:t>
            </a:r>
            <a:r>
              <a:rPr lang="en-US" dirty="0" smtClean="0"/>
              <a:t> and </a:t>
            </a:r>
            <a:r>
              <a:rPr lang="en-US" dirty="0" err="1" smtClean="0"/>
              <a:t>LegoMonitor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LegoSet</a:t>
            </a:r>
            <a:r>
              <a:rPr lang="en-US" dirty="0" smtClean="0"/>
              <a:t> and are </a:t>
            </a:r>
            <a:r>
              <a:rPr lang="en-US" dirty="0" err="1" smtClean="0"/>
              <a:t>LinacMonitor</a:t>
            </a:r>
            <a:r>
              <a:rPr lang="en-US" dirty="0" smtClean="0"/>
              <a:t> </a:t>
            </a:r>
            <a:r>
              <a:rPr lang="en-US" dirty="0"/>
              <a:t>tags that describe how the lattice is to be interfaced with the control system.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/>
              <a:t>LegoSet</a:t>
            </a:r>
            <a:r>
              <a:rPr lang="en-US" dirty="0"/>
              <a:t> </a:t>
            </a:r>
            <a:r>
              <a:rPr lang="en-US" dirty="0" smtClean="0"/>
              <a:t>connects a named device to a </a:t>
            </a:r>
            <a:r>
              <a:rPr lang="en-US" dirty="0" err="1" smtClean="0"/>
              <a:t>LinacLego</a:t>
            </a:r>
            <a:r>
              <a:rPr lang="en-US" dirty="0" smtClean="0"/>
              <a:t> lattice data element with a transfer function</a:t>
            </a:r>
          </a:p>
          <a:p>
            <a:pPr lvl="1"/>
            <a:r>
              <a:rPr lang="en-US" dirty="0" smtClean="0"/>
              <a:t>For example; a quad power supply current controls the gradient in a </a:t>
            </a:r>
            <a:r>
              <a:rPr lang="en-US" dirty="0" err="1" smtClean="0"/>
              <a:t>quadrupole</a:t>
            </a:r>
            <a:endParaRPr lang="en-US" dirty="0" smtClean="0"/>
          </a:p>
          <a:p>
            <a:r>
              <a:rPr lang="en-US" dirty="0" err="1" smtClean="0"/>
              <a:t>LinacSet</a:t>
            </a:r>
            <a:r>
              <a:rPr lang="en-US" dirty="0" smtClean="0"/>
              <a:t> can import an xml setting file that transforms device settings to lattice parameters that can be uploaded from the control system.</a:t>
            </a:r>
          </a:p>
          <a:p>
            <a:r>
              <a:rPr lang="en-US" dirty="0" smtClean="0"/>
              <a:t>Or </a:t>
            </a:r>
            <a:r>
              <a:rPr lang="en-US" dirty="0" err="1" smtClean="0"/>
              <a:t>LinacSet</a:t>
            </a:r>
            <a:r>
              <a:rPr lang="en-US" dirty="0" smtClean="0"/>
              <a:t> can export an xml setting file that inverse transforms lattice parameters to a device settings that can be downloaded to the control system.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77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LinacSet</a:t>
            </a:r>
            <a:r>
              <a:rPr lang="en-US" dirty="0" smtClean="0"/>
              <a:t> Tag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Linac</a:t>
            </a:r>
            <a:r>
              <a:rPr lang="en-US" dirty="0" smtClean="0"/>
              <a:t> Set tag requires a:</a:t>
            </a:r>
          </a:p>
          <a:p>
            <a:pPr lvl="1"/>
            <a:r>
              <a:rPr lang="en-US" dirty="0" smtClean="0"/>
              <a:t>Device Name </a:t>
            </a:r>
          </a:p>
          <a:p>
            <a:pPr lvl="1"/>
            <a:r>
              <a:rPr lang="en-US" dirty="0" smtClean="0"/>
              <a:t>Variable data type (double, </a:t>
            </a:r>
            <a:r>
              <a:rPr lang="en-US" dirty="0" err="1" smtClean="0"/>
              <a:t>int</a:t>
            </a:r>
            <a:r>
              <a:rPr lang="en-US" dirty="0" smtClean="0"/>
              <a:t>, string)</a:t>
            </a:r>
          </a:p>
          <a:p>
            <a:pPr lvl="1"/>
            <a:r>
              <a:rPr lang="en-US" dirty="0" smtClean="0"/>
              <a:t>Unit</a:t>
            </a:r>
          </a:p>
          <a:p>
            <a:pPr lvl="1"/>
            <a:r>
              <a:rPr lang="en-US" dirty="0" smtClean="0"/>
              <a:t>A transfer function</a:t>
            </a:r>
          </a:p>
          <a:p>
            <a:pPr lvl="2"/>
            <a:r>
              <a:rPr lang="en-US" dirty="0" smtClean="0"/>
              <a:t>y = tf0 + tf1 * x + tf2 * x^2  …. + tf4 * x^4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25</a:t>
            </a:fld>
            <a:endParaRPr lang="sv-S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21088"/>
            <a:ext cx="88138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28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LinacSets</a:t>
            </a:r>
            <a:r>
              <a:rPr lang="en-US" dirty="0" smtClean="0"/>
              <a:t> data file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26</a:t>
            </a:fld>
            <a:endParaRPr lang="sv-S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16"/>
          <a:stretch/>
        </p:blipFill>
        <p:spPr bwMode="auto">
          <a:xfrm>
            <a:off x="217730" y="1556792"/>
            <a:ext cx="8734425" cy="401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628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LinacMonitor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LinacMonitor</a:t>
            </a:r>
            <a:r>
              <a:rPr lang="en-US" dirty="0" smtClean="0"/>
              <a:t> is a beam line element (</a:t>
            </a:r>
            <a:r>
              <a:rPr lang="en-US" dirty="0" err="1" smtClean="0"/>
              <a:t>ble</a:t>
            </a:r>
            <a:r>
              <a:rPr lang="en-US" dirty="0" smtClean="0"/>
              <a:t>) that is a marker for beam line instrumentation</a:t>
            </a:r>
            <a:endParaRPr lang="en-GB" dirty="0" smtClean="0"/>
          </a:p>
          <a:p>
            <a:r>
              <a:rPr lang="en-US" dirty="0" smtClean="0"/>
              <a:t>The prime use of the monitor element is for generating names and part counts for instrumentation.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LinacMonitor</a:t>
            </a:r>
            <a:r>
              <a:rPr lang="en-US" dirty="0" smtClean="0"/>
              <a:t> has the lattice properties of a drift.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LinacMonitor</a:t>
            </a:r>
            <a:r>
              <a:rPr lang="en-US" dirty="0" smtClean="0"/>
              <a:t> has:</a:t>
            </a:r>
          </a:p>
          <a:p>
            <a:pPr lvl="1"/>
            <a:r>
              <a:rPr lang="en-US" dirty="0" smtClean="0"/>
              <a:t>Monitor type data element that is user defined and is currently used for generating extra information.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beamline</a:t>
            </a:r>
            <a:r>
              <a:rPr lang="en-US" dirty="0" smtClean="0"/>
              <a:t> element (</a:t>
            </a:r>
            <a:r>
              <a:rPr lang="en-US" dirty="0" err="1" smtClean="0"/>
              <a:t>ble</a:t>
            </a:r>
            <a:r>
              <a:rPr lang="en-US" dirty="0" smtClean="0"/>
              <a:t>) has an optional attribute called </a:t>
            </a:r>
            <a:r>
              <a:rPr lang="en-US" dirty="0"/>
              <a:t>disc (for discipline) that defines if the monitor belongs to instrumentation (</a:t>
            </a:r>
            <a:r>
              <a:rPr lang="en-US" dirty="0" err="1"/>
              <a:t>pbi</a:t>
            </a:r>
            <a:r>
              <a:rPr lang="en-US" dirty="0"/>
              <a:t>) </a:t>
            </a:r>
            <a:r>
              <a:rPr lang="en-US" dirty="0" err="1"/>
              <a:t>vacumm</a:t>
            </a:r>
            <a:r>
              <a:rPr lang="en-US" dirty="0"/>
              <a:t> (</a:t>
            </a:r>
            <a:r>
              <a:rPr lang="en-US" dirty="0" err="1"/>
              <a:t>vac</a:t>
            </a:r>
            <a:r>
              <a:rPr lang="en-US" dirty="0" smtClean="0"/>
              <a:t>)…</a:t>
            </a:r>
          </a:p>
          <a:p>
            <a:r>
              <a:rPr lang="en-US" dirty="0" smtClean="0"/>
              <a:t>If a </a:t>
            </a:r>
            <a:r>
              <a:rPr lang="en-US" dirty="0" err="1" smtClean="0"/>
              <a:t>ble</a:t>
            </a:r>
            <a:r>
              <a:rPr lang="en-US" dirty="0" smtClean="0"/>
              <a:t> has a disc attribute defined, </a:t>
            </a:r>
            <a:r>
              <a:rPr lang="en-US" dirty="0" err="1" smtClean="0"/>
              <a:t>LinacLego</a:t>
            </a:r>
            <a:r>
              <a:rPr lang="en-US" dirty="0" smtClean="0"/>
              <a:t> generates a name for this element based on:</a:t>
            </a:r>
          </a:p>
          <a:p>
            <a:pPr lvl="1"/>
            <a:r>
              <a:rPr lang="en-US" dirty="0" err="1" smtClean="0"/>
              <a:t>Section-CellSlot:disc</a:t>
            </a:r>
            <a:r>
              <a:rPr lang="en-US" dirty="0" smtClean="0"/>
              <a:t>--</a:t>
            </a:r>
            <a:r>
              <a:rPr lang="en-US" dirty="0" err="1" smtClean="0"/>
              <a:t>monitorId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041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Include Files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28</a:t>
            </a:fld>
            <a:endParaRPr lang="sv-SE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18023" y="2348879"/>
            <a:ext cx="3986114" cy="260530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091401" y="1628800"/>
            <a:ext cx="5052599" cy="48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LinacLego</a:t>
            </a:r>
            <a:r>
              <a:rPr lang="en-GB" dirty="0"/>
              <a:t> Application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LinacLego</a:t>
            </a:r>
            <a:r>
              <a:rPr lang="en-US" dirty="0"/>
              <a:t> Application is a graphical user interface for reading </a:t>
            </a:r>
            <a:r>
              <a:rPr lang="en-US" dirty="0" err="1"/>
              <a:t>LinacLego</a:t>
            </a:r>
            <a:r>
              <a:rPr lang="en-US" dirty="0"/>
              <a:t> XML files.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program is written in Java 1.7.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major features of the program are:</a:t>
            </a:r>
            <a:endParaRPr lang="en-GB" dirty="0"/>
          </a:p>
          <a:p>
            <a:pPr lvl="1"/>
            <a:r>
              <a:rPr lang="en-US" dirty="0"/>
              <a:t>Checking the XML grammar against the LinacLego.dtd file (</a:t>
            </a:r>
            <a:r>
              <a:rPr lang="en-US" i="1" dirty="0"/>
              <a:t>File-&gt;Open XML File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Displaying the XML document in a tree display</a:t>
            </a:r>
            <a:endParaRPr lang="en-GB" dirty="0"/>
          </a:p>
          <a:p>
            <a:pPr lvl="1"/>
            <a:r>
              <a:rPr lang="en-US" dirty="0"/>
              <a:t>Parsing the XML document into a </a:t>
            </a:r>
            <a:r>
              <a:rPr lang="en-US" dirty="0" err="1"/>
              <a:t>TraceWin</a:t>
            </a:r>
            <a:r>
              <a:rPr lang="en-US" dirty="0"/>
              <a:t> or </a:t>
            </a:r>
            <a:r>
              <a:rPr lang="en-US" dirty="0" err="1"/>
              <a:t>Dynec</a:t>
            </a:r>
            <a:r>
              <a:rPr lang="en-US" dirty="0"/>
              <a:t> file (</a:t>
            </a:r>
            <a:r>
              <a:rPr lang="en-US" i="1" dirty="0"/>
              <a:t>Actions-&gt;Parse XML File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Viewing the lattice in a PBS format (</a:t>
            </a:r>
            <a:r>
              <a:rPr lang="en-US" i="1" dirty="0"/>
              <a:t>Actions-&gt;Parse XML File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Creating spreadsheet reports from the XML document (</a:t>
            </a:r>
            <a:r>
              <a:rPr lang="en-US" i="1" dirty="0"/>
              <a:t>Actions-&gt;Parse XML File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Creating an XML document from a </a:t>
            </a:r>
            <a:r>
              <a:rPr lang="en-US" dirty="0" err="1"/>
              <a:t>TraceWin</a:t>
            </a:r>
            <a:r>
              <a:rPr lang="en-US" dirty="0"/>
              <a:t> file (</a:t>
            </a:r>
            <a:r>
              <a:rPr lang="en-US" i="1" dirty="0"/>
              <a:t>File-&gt;Open </a:t>
            </a:r>
            <a:r>
              <a:rPr lang="en-US" i="1" dirty="0" err="1"/>
              <a:t>TraceWin</a:t>
            </a:r>
            <a:r>
              <a:rPr lang="en-US" i="1" dirty="0"/>
              <a:t> File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Saving a newly created XML document (</a:t>
            </a:r>
            <a:r>
              <a:rPr lang="en-US" i="1" dirty="0"/>
              <a:t>File-&gt;Save XML File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Finding and marking sections of the lattice that match slot models (</a:t>
            </a:r>
            <a:r>
              <a:rPr lang="en-US" i="1" dirty="0"/>
              <a:t>Actions-&gt;Match Slot Models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Finding and marking sections of the lattice that match cell models (</a:t>
            </a:r>
            <a:r>
              <a:rPr lang="en-US" i="1" dirty="0"/>
              <a:t>Actions-&gt;Match Cell Models</a:t>
            </a:r>
            <a:r>
              <a:rPr lang="en-US" dirty="0"/>
              <a:t>)</a:t>
            </a:r>
            <a:endParaRPr lang="en-GB" dirty="0"/>
          </a:p>
          <a:p>
            <a:pPr lvl="1"/>
            <a:r>
              <a:rPr lang="en-US" dirty="0"/>
              <a:t>Creating XML field profiles from </a:t>
            </a:r>
            <a:r>
              <a:rPr lang="en-US" dirty="0" err="1"/>
              <a:t>TraceWin</a:t>
            </a:r>
            <a:r>
              <a:rPr lang="en-US" dirty="0"/>
              <a:t> field profiles (</a:t>
            </a:r>
            <a:r>
              <a:rPr lang="en-US" i="1" dirty="0"/>
              <a:t>Field </a:t>
            </a:r>
            <a:r>
              <a:rPr lang="en-US" i="1" dirty="0" err="1"/>
              <a:t>Bulder</a:t>
            </a:r>
            <a:r>
              <a:rPr lang="en-US" i="1" dirty="0"/>
              <a:t>-&gt;Build XML Field Profil</a:t>
            </a:r>
            <a:r>
              <a:rPr lang="en-US" dirty="0"/>
              <a:t>e)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37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LinacLego</a:t>
            </a:r>
            <a:r>
              <a:rPr lang="en-US" dirty="0" smtClean="0"/>
              <a:t> was developed to aid in the ESS </a:t>
            </a:r>
            <a:r>
              <a:rPr lang="en-US" dirty="0" err="1" smtClean="0"/>
              <a:t>Linac</a:t>
            </a:r>
            <a:r>
              <a:rPr lang="en-US" dirty="0" smtClean="0"/>
              <a:t> 2013 redesign</a:t>
            </a:r>
          </a:p>
          <a:p>
            <a:pPr lvl="1"/>
            <a:r>
              <a:rPr lang="en-US" dirty="0" smtClean="0"/>
              <a:t>70M€ was removed from the </a:t>
            </a:r>
            <a:r>
              <a:rPr lang="en-US" dirty="0" err="1" smtClean="0"/>
              <a:t>linac</a:t>
            </a:r>
            <a:r>
              <a:rPr lang="en-US" dirty="0" smtClean="0"/>
              <a:t> cost while still preserving beam performance.</a:t>
            </a:r>
          </a:p>
          <a:p>
            <a:pPr lvl="1"/>
            <a:r>
              <a:rPr lang="en-US" dirty="0" smtClean="0"/>
              <a:t>The redesign required optimization and manipulation of large systems of beam-line components such as </a:t>
            </a:r>
            <a:r>
              <a:rPr lang="en-US" dirty="0" err="1" smtClean="0"/>
              <a:t>cryomodules</a:t>
            </a:r>
            <a:endParaRPr lang="en-US" dirty="0" smtClean="0"/>
          </a:p>
          <a:p>
            <a:pPr lvl="2"/>
            <a:r>
              <a:rPr lang="en-US" dirty="0" smtClean="0"/>
              <a:t>Where a large number of parameters are needed to describe the component (lengths, gradients, phases, apertures)</a:t>
            </a:r>
          </a:p>
          <a:p>
            <a:pPr lvl="2"/>
            <a:r>
              <a:rPr lang="en-US" dirty="0" smtClean="0"/>
              <a:t>But only a few parameters change from instance to instance (gradient and phase)</a:t>
            </a:r>
          </a:p>
          <a:p>
            <a:r>
              <a:rPr lang="en-US" dirty="0" err="1" smtClean="0"/>
              <a:t>LinacLego</a:t>
            </a:r>
            <a:r>
              <a:rPr lang="en-US" dirty="0" smtClean="0"/>
              <a:t> was designed specifically to manipulate </a:t>
            </a:r>
            <a:r>
              <a:rPr lang="en-US" dirty="0"/>
              <a:t>large systems of beam-line components </a:t>
            </a:r>
            <a:r>
              <a:rPr lang="en-US" dirty="0" smtClean="0"/>
              <a:t>easily and accurately.</a:t>
            </a:r>
          </a:p>
          <a:p>
            <a:r>
              <a:rPr lang="en-US" dirty="0" err="1" smtClean="0"/>
              <a:t>LinacLego</a:t>
            </a:r>
            <a:r>
              <a:rPr lang="en-US" dirty="0" smtClean="0"/>
              <a:t> was further developed to aid in the documentation of a </a:t>
            </a:r>
            <a:r>
              <a:rPr lang="en-US" dirty="0" err="1" smtClean="0"/>
              <a:t>linac</a:t>
            </a:r>
            <a:r>
              <a:rPr lang="en-US" dirty="0" smtClean="0"/>
              <a:t> lattice.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38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Application Views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30</a:t>
            </a:fld>
            <a:endParaRPr lang="sv-SE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4514386" cy="480747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7" y="1484783"/>
            <a:ext cx="4499993" cy="48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</a:t>
            </a:r>
            <a:r>
              <a:rPr lang="en-US" dirty="0" err="1" smtClean="0"/>
              <a:t>LinacLego</a:t>
            </a:r>
            <a:r>
              <a:rPr lang="en-US" dirty="0" smtClean="0"/>
              <a:t> from </a:t>
            </a:r>
            <a:r>
              <a:rPr lang="en-US" dirty="0" err="1" smtClean="0"/>
              <a:t>TraceWin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31</a:t>
            </a:fld>
            <a:endParaRPr lang="sv-SE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1" y="1484784"/>
            <a:ext cx="3796600" cy="495543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8" y="1476927"/>
            <a:ext cx="4305915" cy="49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Collecting Slots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32</a:t>
            </a:fld>
            <a:endParaRPr lang="sv-SE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84784"/>
            <a:ext cx="4248472" cy="48961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r="7309"/>
          <a:stretch/>
        </p:blipFill>
        <p:spPr bwMode="auto">
          <a:xfrm>
            <a:off x="4644008" y="1484784"/>
            <a:ext cx="4262909" cy="4896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4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and Collecting Cells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33</a:t>
            </a:fld>
            <a:endParaRPr lang="sv-SE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b="19906"/>
          <a:stretch/>
        </p:blipFill>
        <p:spPr>
          <a:xfrm>
            <a:off x="18296" y="1562512"/>
            <a:ext cx="4205222" cy="476150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b="23856"/>
          <a:stretch/>
        </p:blipFill>
        <p:spPr>
          <a:xfrm>
            <a:off x="4572000" y="1562512"/>
            <a:ext cx="4466650" cy="4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Web Application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34</a:t>
            </a:fld>
            <a:endParaRPr lang="sv-S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416824" cy="48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0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LinacLego</a:t>
            </a:r>
            <a:r>
              <a:rPr lang="en-US" dirty="0"/>
              <a:t> Web Application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35</a:t>
            </a:fld>
            <a:endParaRPr lang="sv-SE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884368" cy="498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1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Web Application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36</a:t>
            </a:fld>
            <a:endParaRPr lang="sv-S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85013" cy="481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4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LinacLego</a:t>
            </a:r>
            <a:r>
              <a:rPr lang="en-US" dirty="0"/>
              <a:t> Web Application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37</a:t>
            </a:fld>
            <a:endParaRPr lang="sv-SE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18568"/>
            <a:ext cx="8619393" cy="467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Slot Drawings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38</a:t>
            </a:fld>
            <a:endParaRPr lang="sv-S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258203" cy="447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690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 Parts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39</a:t>
            </a:fld>
            <a:endParaRPr lang="sv-S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433914" cy="49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32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LinacLego</a:t>
            </a:r>
            <a:r>
              <a:rPr lang="en-GB" dirty="0"/>
              <a:t> is an XML based system </a:t>
            </a:r>
            <a:endParaRPr lang="en-GB" dirty="0" smtClean="0"/>
          </a:p>
          <a:p>
            <a:pPr lvl="1"/>
            <a:r>
              <a:rPr lang="en-GB" dirty="0" smtClean="0"/>
              <a:t>for </a:t>
            </a:r>
            <a:r>
              <a:rPr lang="en-GB" dirty="0"/>
              <a:t>describing a linear accelerator lattice </a:t>
            </a:r>
            <a:endParaRPr lang="en-GB" dirty="0" smtClean="0"/>
          </a:p>
          <a:p>
            <a:pPr lvl="1"/>
            <a:r>
              <a:rPr lang="en-GB" dirty="0" smtClean="0"/>
              <a:t>in </a:t>
            </a:r>
            <a:r>
              <a:rPr lang="en-GB" dirty="0"/>
              <a:t>an organized hierarchal manner.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hierarchal structure of </a:t>
            </a:r>
            <a:r>
              <a:rPr lang="en-GB" dirty="0" err="1"/>
              <a:t>LinacLego</a:t>
            </a:r>
            <a:r>
              <a:rPr lang="en-GB" dirty="0"/>
              <a:t> can be used to develop a product break-down structure of the </a:t>
            </a:r>
            <a:r>
              <a:rPr lang="en-GB" dirty="0" err="1" smtClean="0"/>
              <a:t>linac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</a:t>
            </a:r>
            <a:r>
              <a:rPr lang="en-GB" dirty="0"/>
              <a:t>XML  schema makes a complicated </a:t>
            </a:r>
            <a:r>
              <a:rPr lang="en-GB" dirty="0" smtClean="0"/>
              <a:t>structure</a:t>
            </a:r>
          </a:p>
          <a:p>
            <a:pPr lvl="1"/>
            <a:r>
              <a:rPr lang="en-GB" dirty="0" smtClean="0"/>
              <a:t>readily </a:t>
            </a:r>
            <a:r>
              <a:rPr lang="en-GB" dirty="0"/>
              <a:t>human readable </a:t>
            </a:r>
            <a:endParaRPr lang="en-GB" dirty="0" smtClean="0"/>
          </a:p>
          <a:p>
            <a:pPr lvl="1"/>
            <a:r>
              <a:rPr lang="en-GB" dirty="0" smtClean="0"/>
              <a:t>as </a:t>
            </a:r>
            <a:r>
              <a:rPr lang="en-GB" dirty="0"/>
              <a:t>well as providing a flexible input platform for computer simulations, graphical design programs, and databases.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09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LinacSets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40</a:t>
            </a:fld>
            <a:endParaRPr lang="sv-S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1773"/>
            <a:ext cx="6984776" cy="483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551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LinacLego</a:t>
            </a:r>
            <a:r>
              <a:rPr lang="en-US" dirty="0" smtClean="0"/>
              <a:t> is a software package that can be used to quickly and accurately describe a </a:t>
            </a:r>
            <a:r>
              <a:rPr lang="en-US" dirty="0" err="1" smtClean="0"/>
              <a:t>linac</a:t>
            </a:r>
            <a:r>
              <a:rPr lang="en-US" dirty="0" smtClean="0"/>
              <a:t> lattice in a hierarchical format.</a:t>
            </a:r>
          </a:p>
          <a:p>
            <a:r>
              <a:rPr lang="en-US" dirty="0" smtClean="0"/>
              <a:t>It uses an XML based format that is easy for users to create and read.</a:t>
            </a:r>
          </a:p>
          <a:p>
            <a:r>
              <a:rPr lang="en-US" dirty="0" smtClean="0"/>
              <a:t>It is has a fairly large set engineering views and reports.</a:t>
            </a:r>
          </a:p>
          <a:p>
            <a:r>
              <a:rPr lang="en-US" dirty="0" smtClean="0"/>
              <a:t>The Java classes can be readily extended to handle many other types of beam-line elements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130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Lattice Design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Linear accelerator lattice designers use tools such as </a:t>
            </a:r>
            <a:r>
              <a:rPr lang="en-GB" dirty="0" err="1"/>
              <a:t>TraceWin</a:t>
            </a:r>
            <a:r>
              <a:rPr lang="en-GB" dirty="0"/>
              <a:t>, </a:t>
            </a:r>
            <a:r>
              <a:rPr lang="en-GB" dirty="0" err="1"/>
              <a:t>Parmilla</a:t>
            </a:r>
            <a:r>
              <a:rPr lang="en-GB" dirty="0"/>
              <a:t>, </a:t>
            </a:r>
            <a:r>
              <a:rPr lang="en-GB" dirty="0" err="1"/>
              <a:t>Dynac</a:t>
            </a:r>
            <a:r>
              <a:rPr lang="en-GB" dirty="0"/>
              <a:t>, etc. to simulate the beam response to the design. </a:t>
            </a:r>
            <a:endParaRPr lang="en-GB" dirty="0" smtClean="0"/>
          </a:p>
          <a:p>
            <a:r>
              <a:rPr lang="en-GB" dirty="0" smtClean="0"/>
              <a:t>Once </a:t>
            </a:r>
            <a:r>
              <a:rPr lang="en-GB" dirty="0"/>
              <a:t>the lattice designer is happy with the lattice design, </a:t>
            </a:r>
            <a:endParaRPr lang="en-GB" dirty="0" smtClean="0"/>
          </a:p>
          <a:p>
            <a:pPr lvl="1"/>
            <a:r>
              <a:rPr lang="en-GB" dirty="0" smtClean="0"/>
              <a:t>the </a:t>
            </a:r>
            <a:r>
              <a:rPr lang="en-GB" dirty="0"/>
              <a:t>lattice design must be communicated to engineers </a:t>
            </a:r>
            <a:endParaRPr lang="en-GB" dirty="0" smtClean="0"/>
          </a:p>
          <a:p>
            <a:pPr lvl="1"/>
            <a:r>
              <a:rPr lang="en-GB" dirty="0" smtClean="0"/>
              <a:t>who </a:t>
            </a:r>
            <a:r>
              <a:rPr lang="en-GB" dirty="0"/>
              <a:t>must transform the idealized elements such as drifts, </a:t>
            </a:r>
            <a:r>
              <a:rPr lang="en-GB" dirty="0" err="1"/>
              <a:t>quadrupoles</a:t>
            </a:r>
            <a:r>
              <a:rPr lang="en-GB" dirty="0"/>
              <a:t>, bends, </a:t>
            </a:r>
            <a:r>
              <a:rPr lang="en-GB" dirty="0" err="1"/>
              <a:t>etc</a:t>
            </a:r>
            <a:r>
              <a:rPr lang="en-GB" dirty="0"/>
              <a:t>, </a:t>
            </a:r>
            <a:endParaRPr lang="en-GB" dirty="0" smtClean="0"/>
          </a:p>
          <a:p>
            <a:pPr lvl="1"/>
            <a:r>
              <a:rPr lang="en-GB" dirty="0" smtClean="0"/>
              <a:t>used </a:t>
            </a:r>
            <a:r>
              <a:rPr lang="en-GB" dirty="0"/>
              <a:t>in the simulation into physical engineered components such as flanges, pipes, manifolds, etc.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input files to simulation programs are flat sequential ASCII text files </a:t>
            </a:r>
            <a:endParaRPr lang="en-GB" dirty="0" smtClean="0"/>
          </a:p>
          <a:p>
            <a:pPr lvl="1"/>
            <a:r>
              <a:rPr lang="en-GB" dirty="0" smtClean="0"/>
              <a:t>which </a:t>
            </a:r>
            <a:r>
              <a:rPr lang="en-GB" dirty="0"/>
              <a:t>for designs with a few number of components are easily human readable. </a:t>
            </a:r>
            <a:endParaRPr lang="en-GB" dirty="0" smtClean="0"/>
          </a:p>
          <a:p>
            <a:pPr lvl="1"/>
            <a:r>
              <a:rPr lang="en-GB" dirty="0" smtClean="0"/>
              <a:t>However</a:t>
            </a:r>
            <a:r>
              <a:rPr lang="en-GB" dirty="0"/>
              <a:t>, as the design becomes larger and more complex, these files get very difficult for a human to read, hence error-prone.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07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</a:t>
            </a:r>
            <a:r>
              <a:rPr lang="en-US" dirty="0" smtClean="0"/>
              <a:t> Cells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situation worsens for designs </a:t>
            </a:r>
            <a:endParaRPr lang="en-US" dirty="0" smtClean="0"/>
          </a:p>
          <a:p>
            <a:pPr lvl="1"/>
            <a:r>
              <a:rPr lang="en-US" dirty="0" smtClean="0"/>
              <a:t>containing </a:t>
            </a:r>
            <a:r>
              <a:rPr lang="en-US" dirty="0"/>
              <a:t>large numbers of repeating cells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/>
              <a:t>which only a few parameters such as </a:t>
            </a:r>
            <a:r>
              <a:rPr lang="en-US" dirty="0" err="1"/>
              <a:t>quadrupole</a:t>
            </a:r>
            <a:r>
              <a:rPr lang="en-US" dirty="0"/>
              <a:t> gradients or cavity fields change from cell to cell.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lattice designer must copy large blocks of flat text containing many parameters over and over in the file.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designer then wants to change a component value such as a drift length in a cell, </a:t>
            </a:r>
            <a:endParaRPr lang="en-US" dirty="0" smtClean="0"/>
          </a:p>
          <a:p>
            <a:pPr lvl="1"/>
            <a:r>
              <a:rPr lang="en-US" dirty="0" smtClean="0"/>
              <a:t>he </a:t>
            </a:r>
            <a:r>
              <a:rPr lang="en-US" dirty="0"/>
              <a:t>must then find each instance of this component in all the cells to make this change.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can often result in errors.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8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Reports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Finally, the component engineers would like to </a:t>
            </a:r>
            <a:r>
              <a:rPr lang="en-US" dirty="0" smtClean="0"/>
              <a:t>know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many types of elements he needs to </a:t>
            </a:r>
            <a:r>
              <a:rPr lang="en-US" dirty="0" smtClean="0"/>
              <a:t>construct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where these elements are located. </a:t>
            </a:r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/>
              <a:t>it is difficult to annotate the lattice design in the lattice input files,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difficult to compile the required data </a:t>
            </a:r>
            <a:endParaRPr lang="en-US" dirty="0" smtClean="0"/>
          </a:p>
          <a:p>
            <a:pPr lvl="1"/>
            <a:r>
              <a:rPr lang="en-US" dirty="0" smtClean="0"/>
              <a:t>without implementing </a:t>
            </a:r>
            <a:r>
              <a:rPr lang="en-US" dirty="0"/>
              <a:t>some type of ad-hoc program specific, comment format in the lattice input files</a:t>
            </a:r>
            <a:r>
              <a:rPr lang="en-US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447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XML, Flat Files, &amp; Databases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Using and XML structure to describe the lattice instead of flat files </a:t>
            </a:r>
            <a:endParaRPr lang="en-US" dirty="0" smtClean="0"/>
          </a:p>
          <a:p>
            <a:pPr lvl="1"/>
            <a:r>
              <a:rPr lang="en-US" dirty="0" smtClean="0"/>
              <a:t>makes </a:t>
            </a:r>
            <a:r>
              <a:rPr lang="en-US" dirty="0"/>
              <a:t>it easy to group and organize the lattice so that humans can understand the lattice structure.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XML format also readily permits the easy implementation of XML models that can be used to describe repeating structures in which only a few parameters vary from structure to structure. </a:t>
            </a:r>
            <a:endParaRPr lang="en-US" dirty="0" smtClean="0"/>
          </a:p>
          <a:p>
            <a:pPr lvl="1"/>
            <a:r>
              <a:rPr lang="en-US" dirty="0" smtClean="0"/>
              <a:t>Since </a:t>
            </a:r>
            <a:r>
              <a:rPr lang="en-US" dirty="0"/>
              <a:t>the XML format is machine readable, data queries are straightforward to implement</a:t>
            </a:r>
            <a:r>
              <a:rPr lang="en-US" dirty="0" smtClean="0"/>
              <a:t>.</a:t>
            </a:r>
          </a:p>
          <a:p>
            <a:r>
              <a:rPr lang="en-US" dirty="0"/>
              <a:t>This, of course can be done with a carefully designed database</a:t>
            </a:r>
          </a:p>
          <a:p>
            <a:pPr lvl="1"/>
            <a:r>
              <a:rPr lang="en-US" dirty="0"/>
              <a:t>But in the design stage as for the case of ESS, developing these databases with ever changing requirements from the user can be frustrating for the </a:t>
            </a:r>
            <a:r>
              <a:rPr lang="en-US" dirty="0" smtClean="0"/>
              <a:t>developer.</a:t>
            </a:r>
          </a:p>
          <a:p>
            <a:pPr lvl="1"/>
            <a:r>
              <a:rPr lang="en-US" dirty="0" smtClean="0"/>
              <a:t>The XML format is easier to work with in the design and prototyping stage</a:t>
            </a:r>
          </a:p>
          <a:p>
            <a:pPr lvl="1"/>
            <a:r>
              <a:rPr lang="en-US" dirty="0" smtClean="0"/>
              <a:t>As the lattice design stabilizes The XML format can provide the upload information for a more sophisticated database.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935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importance of not burdening the lattice designer with new design syntax cannot be overstated</a:t>
            </a:r>
            <a:r>
              <a:rPr lang="en-US" dirty="0" smtClean="0"/>
              <a:t>.</a:t>
            </a:r>
          </a:p>
          <a:p>
            <a:r>
              <a:rPr lang="en-GB" dirty="0" err="1" smtClean="0"/>
              <a:t>LinacLego</a:t>
            </a:r>
            <a:r>
              <a:rPr lang="en-GB" dirty="0" smtClean="0"/>
              <a:t> </a:t>
            </a:r>
            <a:r>
              <a:rPr lang="en-GB" dirty="0"/>
              <a:t>takes the flat ASCII lattice input file, of which the only format currently implemented is </a:t>
            </a:r>
            <a:r>
              <a:rPr lang="en-GB" dirty="0" err="1"/>
              <a:t>TraceWin</a:t>
            </a:r>
            <a:r>
              <a:rPr lang="en-GB" dirty="0"/>
              <a:t>, from the lattice designer and converts it to an XML format following an appropriate XML schema. </a:t>
            </a:r>
          </a:p>
          <a:p>
            <a:r>
              <a:rPr lang="en-GB" dirty="0" err="1" smtClean="0"/>
              <a:t>LinacLego</a:t>
            </a:r>
            <a:r>
              <a:rPr lang="en-GB" dirty="0" smtClean="0"/>
              <a:t> </a:t>
            </a:r>
            <a:r>
              <a:rPr lang="en-GB" dirty="0"/>
              <a:t>then provides tools that aid the accelerator engineers into organizing the XML description of the lattice into a hierarchical form.</a:t>
            </a:r>
          </a:p>
          <a:p>
            <a:r>
              <a:rPr lang="en-GB" dirty="0" smtClean="0"/>
              <a:t>As </a:t>
            </a:r>
            <a:r>
              <a:rPr lang="en-GB" dirty="0"/>
              <a:t>a check of the conversion integrity, </a:t>
            </a:r>
            <a:r>
              <a:rPr lang="en-GB" dirty="0" err="1"/>
              <a:t>LinacLego</a:t>
            </a:r>
            <a:r>
              <a:rPr lang="en-GB" dirty="0"/>
              <a:t> returns a flat ASCII lattice input file, of which the only formats currently implemented are </a:t>
            </a:r>
            <a:r>
              <a:rPr lang="en-GB" dirty="0" err="1"/>
              <a:t>TraceWin</a:t>
            </a:r>
            <a:r>
              <a:rPr lang="en-GB" dirty="0"/>
              <a:t> and </a:t>
            </a:r>
            <a:r>
              <a:rPr lang="en-GB" dirty="0" err="1"/>
              <a:t>Dynac</a:t>
            </a:r>
            <a:r>
              <a:rPr lang="en-GB" dirty="0"/>
              <a:t>.</a:t>
            </a:r>
          </a:p>
          <a:p>
            <a:r>
              <a:rPr lang="en-GB" dirty="0" err="1" smtClean="0"/>
              <a:t>LinacLego</a:t>
            </a:r>
            <a:r>
              <a:rPr lang="en-GB" dirty="0" smtClean="0"/>
              <a:t> </a:t>
            </a:r>
            <a:r>
              <a:rPr lang="en-GB" dirty="0"/>
              <a:t>provides a PBS tree view of the lattice in addition to comma separated value (.csv) reports.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LinacLego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115BC-487E-4422-894C-CB7CD3E79223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16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S Core Power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 Core Powerpoint.pptx</Template>
  <TotalTime>12337</TotalTime>
  <Words>1809</Words>
  <Application>Microsoft Office PowerPoint</Application>
  <PresentationFormat>On-screen Show (4:3)</PresentationFormat>
  <Paragraphs>246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ESS Core Powerpoint</vt:lpstr>
      <vt:lpstr>LinacLego</vt:lpstr>
      <vt:lpstr>LinacLego</vt:lpstr>
      <vt:lpstr>Origin</vt:lpstr>
      <vt:lpstr>Overview</vt:lpstr>
      <vt:lpstr>Working with Lattice Design Tools</vt:lpstr>
      <vt:lpstr>Linac Cells</vt:lpstr>
      <vt:lpstr>Engineering Reports</vt:lpstr>
      <vt:lpstr>XML, Flat Files, &amp; Databases</vt:lpstr>
      <vt:lpstr>Workflow</vt:lpstr>
      <vt:lpstr>Lattice Release WorkFlow</vt:lpstr>
      <vt:lpstr>LinacLego Structure</vt:lpstr>
      <vt:lpstr>LinacLego XML Hierarchy</vt:lpstr>
      <vt:lpstr>LinacLego Id’s </vt:lpstr>
      <vt:lpstr>LinacLego XML components</vt:lpstr>
      <vt:lpstr>Data Element &lt;d&gt;</vt:lpstr>
      <vt:lpstr>Beam-line Element &lt;ble&gt;</vt:lpstr>
      <vt:lpstr>BeamLineElement Abstract Java Class</vt:lpstr>
      <vt:lpstr>BeamLineElement Abstract Java Class</vt:lpstr>
      <vt:lpstr>Slot &lt;slot&gt;</vt:lpstr>
      <vt:lpstr>Slot Model &lt;slotModel&gt;</vt:lpstr>
      <vt:lpstr>Cell &lt;cell&gt;</vt:lpstr>
      <vt:lpstr>Section &lt;section&gt;</vt:lpstr>
      <vt:lpstr>Linac &lt;linac&gt;</vt:lpstr>
      <vt:lpstr>LegoSet and LegoMonitor</vt:lpstr>
      <vt:lpstr>LinacSet Tag</vt:lpstr>
      <vt:lpstr>LinacSets data file</vt:lpstr>
      <vt:lpstr>LinacMonitor</vt:lpstr>
      <vt:lpstr>XML Include Files</vt:lpstr>
      <vt:lpstr>The LinacLego Application</vt:lpstr>
      <vt:lpstr>LinacLego Application Views</vt:lpstr>
      <vt:lpstr>Building a LinacLego from TraceWin</vt:lpstr>
      <vt:lpstr>Building and Collecting Slots</vt:lpstr>
      <vt:lpstr>Building and Collecting Cells</vt:lpstr>
      <vt:lpstr>LinacLego Web Application</vt:lpstr>
      <vt:lpstr>LinacLego Web Application</vt:lpstr>
      <vt:lpstr>LinacLego Web Application</vt:lpstr>
      <vt:lpstr>LinacLego Web Application</vt:lpstr>
      <vt:lpstr>Slot Drawings</vt:lpstr>
      <vt:lpstr>Beam Line Parts</vt:lpstr>
      <vt:lpstr>LinacSets</vt:lpstr>
      <vt:lpstr>Summary</vt:lpstr>
    </vt:vector>
  </TitlesOfParts>
  <Company>ESS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McGinnis</dc:creator>
  <cp:lastModifiedBy>David McGinnis</cp:lastModifiedBy>
  <cp:revision>227</cp:revision>
  <dcterms:created xsi:type="dcterms:W3CDTF">2013-10-29T16:05:10Z</dcterms:created>
  <dcterms:modified xsi:type="dcterms:W3CDTF">2014-10-24T10:12:01Z</dcterms:modified>
</cp:coreProperties>
</file>